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Baskerville Display PT Bold" charset="1" panose="02030702080406020203"/>
      <p:regular r:id="rId26"/>
    </p:embeddedFont>
    <p:embeddedFont>
      <p:font typeface="Inter Bold" charset="1" panose="020B0802030000000004"/>
      <p:regular r:id="rId27"/>
    </p:embeddedFont>
    <p:embeddedFont>
      <p:font typeface="Inter" charset="1" panose="020B0502030000000004"/>
      <p:regular r:id="rId28"/>
    </p:embeddedFont>
    <p:embeddedFont>
      <p:font typeface="Baskerville Display PT" charset="1" panose="02030602080406020203"/>
      <p:regular r:id="rId29"/>
    </p:embeddedFont>
    <p:embeddedFont>
      <p:font typeface="Moontime" charset="1" panose="000000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41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35551" y="1028700"/>
            <a:ext cx="15816898" cy="8229600"/>
            <a:chOff x="0" y="0"/>
            <a:chExt cx="4165767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165767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65767">
                  <a:moveTo>
                    <a:pt x="0" y="0"/>
                  </a:moveTo>
                  <a:lnTo>
                    <a:pt x="4165767" y="0"/>
                  </a:lnTo>
                  <a:lnTo>
                    <a:pt x="416576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165767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618588" y="2136358"/>
            <a:ext cx="5050824" cy="3641646"/>
            <a:chOff x="0" y="0"/>
            <a:chExt cx="6734432" cy="485552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10330" t="33075" r="5110" b="21032"/>
            <a:stretch>
              <a:fillRect/>
            </a:stretch>
          </p:blipFill>
          <p:spPr>
            <a:xfrm flipH="false" flipV="false">
              <a:off x="0" y="0"/>
              <a:ext cx="6734432" cy="4855528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2207626" y="5919372"/>
            <a:ext cx="13946623" cy="1455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b="true" sz="4200" spc="840">
                <a:solidFill>
                  <a:srgbClr val="504C44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 FINANCIAL BARRIERS TO NUTRITION ACCESS IN RURAL TENNESSEE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49774" y="8570932"/>
            <a:ext cx="11388452" cy="430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b="true" sz="2561" spc="512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CAROLINE M. BARNES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66409" y="7556142"/>
            <a:ext cx="15355182" cy="843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1"/>
              </a:lnSpc>
            </a:pPr>
            <a:r>
              <a:rPr lang="en-US" sz="2422" spc="484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ANALYZING THE RELATIONSHIP BETWEEN LOW-INCOME COMMUNITIES AND LOW-FOOD ACCESS AREAS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08150"/>
            <a:ext cx="18288000" cy="10671093"/>
          </a:xfrm>
          <a:custGeom>
            <a:avLst/>
            <a:gdLst/>
            <a:ahLst/>
            <a:cxnLst/>
            <a:rect r="r" b="b" t="t" l="l"/>
            <a:pathLst>
              <a:path h="10671093" w="18288000">
                <a:moveTo>
                  <a:pt x="0" y="0"/>
                </a:moveTo>
                <a:lnTo>
                  <a:pt x="18288000" y="0"/>
                </a:lnTo>
                <a:lnTo>
                  <a:pt x="18288000" y="10671093"/>
                </a:lnTo>
                <a:lnTo>
                  <a:pt x="0" y="10671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572" r="0" b="-46047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08150"/>
            <a:ext cx="18288000" cy="10671093"/>
          </a:xfrm>
          <a:custGeom>
            <a:avLst/>
            <a:gdLst/>
            <a:ahLst/>
            <a:cxnLst/>
            <a:rect r="r" b="b" t="t" l="l"/>
            <a:pathLst>
              <a:path h="10671093" w="18288000">
                <a:moveTo>
                  <a:pt x="0" y="0"/>
                </a:moveTo>
                <a:lnTo>
                  <a:pt x="18288000" y="0"/>
                </a:lnTo>
                <a:lnTo>
                  <a:pt x="18288000" y="10671093"/>
                </a:lnTo>
                <a:lnTo>
                  <a:pt x="0" y="10671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572" r="0" b="-460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789303" y="4602582"/>
            <a:ext cx="7498697" cy="5255336"/>
          </a:xfrm>
          <a:custGeom>
            <a:avLst/>
            <a:gdLst/>
            <a:ahLst/>
            <a:cxnLst/>
            <a:rect r="r" b="b" t="t" l="l"/>
            <a:pathLst>
              <a:path h="5255336" w="7498697">
                <a:moveTo>
                  <a:pt x="0" y="0"/>
                </a:moveTo>
                <a:lnTo>
                  <a:pt x="7498697" y="0"/>
                </a:lnTo>
                <a:lnTo>
                  <a:pt x="7498697" y="5255337"/>
                </a:lnTo>
                <a:lnTo>
                  <a:pt x="0" y="5255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2906" y="2554978"/>
            <a:ext cx="9051094" cy="7025912"/>
          </a:xfrm>
          <a:custGeom>
            <a:avLst/>
            <a:gdLst/>
            <a:ahLst/>
            <a:cxnLst/>
            <a:rect r="r" b="b" t="t" l="l"/>
            <a:pathLst>
              <a:path h="7025912" w="9051094">
                <a:moveTo>
                  <a:pt x="0" y="0"/>
                </a:moveTo>
                <a:lnTo>
                  <a:pt x="9051094" y="0"/>
                </a:lnTo>
                <a:lnTo>
                  <a:pt x="9051094" y="7025911"/>
                </a:lnTo>
                <a:lnTo>
                  <a:pt x="0" y="70259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08150"/>
            <a:ext cx="18288000" cy="10671093"/>
          </a:xfrm>
          <a:custGeom>
            <a:avLst/>
            <a:gdLst/>
            <a:ahLst/>
            <a:cxnLst/>
            <a:rect r="r" b="b" t="t" l="l"/>
            <a:pathLst>
              <a:path h="10671093" w="18288000">
                <a:moveTo>
                  <a:pt x="0" y="0"/>
                </a:moveTo>
                <a:lnTo>
                  <a:pt x="18288000" y="0"/>
                </a:lnTo>
                <a:lnTo>
                  <a:pt x="18288000" y="10671093"/>
                </a:lnTo>
                <a:lnTo>
                  <a:pt x="0" y="10671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572" r="0" b="-4604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021173" y="5853406"/>
            <a:ext cx="420177" cy="5722045"/>
            <a:chOff x="0" y="0"/>
            <a:chExt cx="92791" cy="126364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791" cy="1263642"/>
            </a:xfrm>
            <a:custGeom>
              <a:avLst/>
              <a:gdLst/>
              <a:ahLst/>
              <a:cxnLst/>
              <a:rect r="r" b="b" t="t" l="l"/>
              <a:pathLst>
                <a:path h="1263642" w="92791">
                  <a:moveTo>
                    <a:pt x="0" y="0"/>
                  </a:moveTo>
                  <a:lnTo>
                    <a:pt x="92791" y="0"/>
                  </a:lnTo>
                  <a:lnTo>
                    <a:pt x="92791" y="1263642"/>
                  </a:lnTo>
                  <a:lnTo>
                    <a:pt x="0" y="1263642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92791" cy="13112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2764726">
            <a:off x="2105766" y="2893383"/>
            <a:ext cx="4250439" cy="4256847"/>
            <a:chOff x="0" y="0"/>
            <a:chExt cx="1173024" cy="11747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73024" cy="1174793"/>
            </a:xfrm>
            <a:custGeom>
              <a:avLst/>
              <a:gdLst/>
              <a:ahLst/>
              <a:cxnLst/>
              <a:rect r="r" b="b" t="t" l="l"/>
              <a:pathLst>
                <a:path h="1174793" w="1173024">
                  <a:moveTo>
                    <a:pt x="52822" y="0"/>
                  </a:moveTo>
                  <a:lnTo>
                    <a:pt x="1120202" y="0"/>
                  </a:lnTo>
                  <a:cubicBezTo>
                    <a:pt x="1134211" y="0"/>
                    <a:pt x="1147647" y="5565"/>
                    <a:pt x="1157553" y="15471"/>
                  </a:cubicBezTo>
                  <a:cubicBezTo>
                    <a:pt x="1167459" y="25377"/>
                    <a:pt x="1173024" y="38813"/>
                    <a:pt x="1173024" y="52822"/>
                  </a:cubicBezTo>
                  <a:lnTo>
                    <a:pt x="1173024" y="1121971"/>
                  </a:lnTo>
                  <a:cubicBezTo>
                    <a:pt x="1173024" y="1135980"/>
                    <a:pt x="1167459" y="1149415"/>
                    <a:pt x="1157553" y="1159321"/>
                  </a:cubicBezTo>
                  <a:cubicBezTo>
                    <a:pt x="1147647" y="1169227"/>
                    <a:pt x="1134211" y="1174793"/>
                    <a:pt x="1120202" y="1174793"/>
                  </a:cubicBezTo>
                  <a:lnTo>
                    <a:pt x="52822" y="1174793"/>
                  </a:lnTo>
                  <a:cubicBezTo>
                    <a:pt x="38813" y="1174793"/>
                    <a:pt x="25377" y="1169227"/>
                    <a:pt x="15471" y="1159321"/>
                  </a:cubicBezTo>
                  <a:cubicBezTo>
                    <a:pt x="5565" y="1149415"/>
                    <a:pt x="0" y="1135980"/>
                    <a:pt x="0" y="1121971"/>
                  </a:cubicBezTo>
                  <a:lnTo>
                    <a:pt x="0" y="52822"/>
                  </a:lnTo>
                  <a:cubicBezTo>
                    <a:pt x="0" y="38813"/>
                    <a:pt x="5565" y="25377"/>
                    <a:pt x="15471" y="15471"/>
                  </a:cubicBezTo>
                  <a:cubicBezTo>
                    <a:pt x="25377" y="5565"/>
                    <a:pt x="38813" y="0"/>
                    <a:pt x="52822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173024" cy="12224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-2764726">
            <a:off x="2327154" y="3118570"/>
            <a:ext cx="3809051" cy="3780048"/>
            <a:chOff x="0" y="0"/>
            <a:chExt cx="1051211" cy="104320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51211" cy="1043207"/>
            </a:xfrm>
            <a:custGeom>
              <a:avLst/>
              <a:gdLst/>
              <a:ahLst/>
              <a:cxnLst/>
              <a:rect r="r" b="b" t="t" l="l"/>
              <a:pathLst>
                <a:path h="1043207" w="1051211">
                  <a:moveTo>
                    <a:pt x="58943" y="0"/>
                  </a:moveTo>
                  <a:lnTo>
                    <a:pt x="992269" y="0"/>
                  </a:lnTo>
                  <a:cubicBezTo>
                    <a:pt x="1024822" y="0"/>
                    <a:pt x="1051211" y="26390"/>
                    <a:pt x="1051211" y="58943"/>
                  </a:cubicBezTo>
                  <a:lnTo>
                    <a:pt x="1051211" y="984264"/>
                  </a:lnTo>
                  <a:cubicBezTo>
                    <a:pt x="1051211" y="1016817"/>
                    <a:pt x="1024822" y="1043207"/>
                    <a:pt x="992269" y="1043207"/>
                  </a:cubicBezTo>
                  <a:lnTo>
                    <a:pt x="58943" y="1043207"/>
                  </a:lnTo>
                  <a:cubicBezTo>
                    <a:pt x="26390" y="1043207"/>
                    <a:pt x="0" y="1016817"/>
                    <a:pt x="0" y="984264"/>
                  </a:cubicBezTo>
                  <a:lnTo>
                    <a:pt x="0" y="58943"/>
                  </a:lnTo>
                  <a:cubicBezTo>
                    <a:pt x="0" y="26390"/>
                    <a:pt x="26390" y="0"/>
                    <a:pt x="5894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051211" cy="10908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2709313" y="4174172"/>
            <a:ext cx="2874825" cy="1976442"/>
          </a:xfrm>
          <a:custGeom>
            <a:avLst/>
            <a:gdLst/>
            <a:ahLst/>
            <a:cxnLst/>
            <a:rect r="r" b="b" t="t" l="l"/>
            <a:pathLst>
              <a:path h="1976442" w="2874825">
                <a:moveTo>
                  <a:pt x="0" y="0"/>
                </a:moveTo>
                <a:lnTo>
                  <a:pt x="2874825" y="0"/>
                </a:lnTo>
                <a:lnTo>
                  <a:pt x="2874825" y="1976442"/>
                </a:lnTo>
                <a:lnTo>
                  <a:pt x="0" y="19764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037900" y="3453559"/>
            <a:ext cx="2546238" cy="523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1"/>
              </a:lnSpc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Food Desert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898732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452317" y="3828773"/>
            <a:ext cx="7829740" cy="4277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Food insecurity is defined as the lack of consistent access to enough food for an active, healthy life (USDA ERS, 2019).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Includes limited access to fresh, nutritious, and affordable food.</a:t>
            </a:r>
          </a:p>
          <a:p>
            <a:pPr algn="l">
              <a:lnSpc>
                <a:spcPts val="3079"/>
              </a:lnSpc>
            </a:pP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Urban: &gt;1 mile from a food vendor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Rural: &gt;10 miles from a food vendor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8452317" y="2473837"/>
            <a:ext cx="8025121" cy="57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680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WHAT IS FOOD INSECURITY?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3272336"/>
            <a:ext cx="5443388" cy="3742329"/>
          </a:xfrm>
          <a:custGeom>
            <a:avLst/>
            <a:gdLst/>
            <a:ahLst/>
            <a:cxnLst/>
            <a:rect r="r" b="b" t="t" l="l"/>
            <a:pathLst>
              <a:path h="3742329" w="5443388">
                <a:moveTo>
                  <a:pt x="0" y="0"/>
                </a:moveTo>
                <a:lnTo>
                  <a:pt x="5443388" y="0"/>
                </a:lnTo>
                <a:lnTo>
                  <a:pt x="5443388" y="3742328"/>
                </a:lnTo>
                <a:lnTo>
                  <a:pt x="0" y="37423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898732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60864" y="1583571"/>
            <a:ext cx="6452371" cy="7119857"/>
          </a:xfrm>
          <a:custGeom>
            <a:avLst/>
            <a:gdLst/>
            <a:ahLst/>
            <a:cxnLst/>
            <a:rect r="r" b="b" t="t" l="l"/>
            <a:pathLst>
              <a:path h="7119857" w="6452371">
                <a:moveTo>
                  <a:pt x="0" y="0"/>
                </a:moveTo>
                <a:lnTo>
                  <a:pt x="6452370" y="0"/>
                </a:lnTo>
                <a:lnTo>
                  <a:pt x="6452370" y="7119858"/>
                </a:lnTo>
                <a:lnTo>
                  <a:pt x="0" y="71198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643710" y="5297424"/>
            <a:ext cx="4692872" cy="1054549"/>
            <a:chOff x="0" y="0"/>
            <a:chExt cx="1235983" cy="27774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35983" cy="277741"/>
            </a:xfrm>
            <a:custGeom>
              <a:avLst/>
              <a:gdLst/>
              <a:ahLst/>
              <a:cxnLst/>
              <a:rect r="r" b="b" t="t" l="l"/>
              <a:pathLst>
                <a:path h="277741" w="1235983">
                  <a:moveTo>
                    <a:pt x="0" y="0"/>
                  </a:moveTo>
                  <a:lnTo>
                    <a:pt x="1235983" y="0"/>
                  </a:lnTo>
                  <a:lnTo>
                    <a:pt x="1235983" y="277741"/>
                  </a:lnTo>
                  <a:lnTo>
                    <a:pt x="0" y="277741"/>
                  </a:lnTo>
                  <a:close/>
                </a:path>
              </a:pathLst>
            </a:custGeom>
            <a:solidFill>
              <a:srgbClr val="D4B68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235983" cy="325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741003" y="7422510"/>
            <a:ext cx="1959513" cy="851394"/>
            <a:chOff x="0" y="0"/>
            <a:chExt cx="516086" cy="22423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16086" cy="224235"/>
            </a:xfrm>
            <a:custGeom>
              <a:avLst/>
              <a:gdLst/>
              <a:ahLst/>
              <a:cxnLst/>
              <a:rect r="r" b="b" t="t" l="l"/>
              <a:pathLst>
                <a:path h="224235" w="516086">
                  <a:moveTo>
                    <a:pt x="0" y="0"/>
                  </a:moveTo>
                  <a:lnTo>
                    <a:pt x="516086" y="0"/>
                  </a:lnTo>
                  <a:lnTo>
                    <a:pt x="516086" y="224235"/>
                  </a:lnTo>
                  <a:lnTo>
                    <a:pt x="0" y="224235"/>
                  </a:lnTo>
                  <a:close/>
                </a:path>
              </a:pathLst>
            </a:custGeom>
            <a:solidFill>
              <a:srgbClr val="9AA7B2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16086" cy="262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  <a:r>
                <a:rPr lang="en-US" b="true" sz="24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SOLD OUT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8452317" y="3828773"/>
            <a:ext cx="7829740" cy="4277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Tennessee: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14% of Tennessee households experience food insecurity, compared to the national average of 12.5% (U.S. Census Bureau, 2023).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United States: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Children: Approximately 1 in 5 children in Tennessee live in food-insecure households (Feeding America, 2023).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18% of Households in rural communities are food Insecure (Rural Health Information, USDA 2023)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452317" y="2473837"/>
            <a:ext cx="8025121" cy="1170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680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IS FOOD INSECURITY A CONCERN?</a:t>
            </a:r>
          </a:p>
        </p:txBody>
      </p:sp>
      <p:sp>
        <p:nvSpPr>
          <p:cNvPr name="TextBox 14" id="14"/>
          <p:cNvSpPr txBox="true"/>
          <p:nvPr/>
        </p:nvSpPr>
        <p:spPr>
          <a:xfrm rot="-513949">
            <a:off x="1503371" y="6603070"/>
            <a:ext cx="3626148" cy="1112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29"/>
              </a:lnSpc>
            </a:pPr>
            <a:r>
              <a:rPr lang="en-US" sz="6449">
                <a:solidFill>
                  <a:srgbClr val="DA5B38"/>
                </a:solidFill>
                <a:latin typeface="Moontime"/>
                <a:ea typeface="Moontime"/>
                <a:cs typeface="Moontime"/>
                <a:sym typeface="Moontime"/>
              </a:rPr>
              <a:t>Fresh Food Here!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604712" y="2012093"/>
            <a:ext cx="7358635" cy="6262814"/>
          </a:xfrm>
          <a:custGeom>
            <a:avLst/>
            <a:gdLst/>
            <a:ahLst/>
            <a:cxnLst/>
            <a:rect r="r" b="b" t="t" l="l"/>
            <a:pathLst>
              <a:path h="6262814" w="7358635">
                <a:moveTo>
                  <a:pt x="0" y="0"/>
                </a:moveTo>
                <a:lnTo>
                  <a:pt x="7358635" y="0"/>
                </a:lnTo>
                <a:lnTo>
                  <a:pt x="7358635" y="6262814"/>
                </a:lnTo>
                <a:lnTo>
                  <a:pt x="0" y="62628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44" t="0" r="-6497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82285" y="3766502"/>
            <a:ext cx="7829740" cy="2715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Higher rates of obesity, diabetes, and other nutrition-related chronic diseases due </a:t>
            </a: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to </a:t>
            </a: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reliance on calorie-dense, nutrient-poor foods (Rural Health Information Hub, 2024).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Limited grocery stores and fresh food outlets exacerbate access issues in rural areas, particularly in Appalachia and the Mississippi Delta regions.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82285" y="2473837"/>
            <a:ext cx="8025121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spc="63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IMPACT ON RURAL TENNESSEE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898732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484467" y="1233719"/>
            <a:ext cx="2688727" cy="2016001"/>
          </a:xfrm>
          <a:custGeom>
            <a:avLst/>
            <a:gdLst/>
            <a:ahLst/>
            <a:cxnLst/>
            <a:rect r="r" b="b" t="t" l="l"/>
            <a:pathLst>
              <a:path h="2016001" w="2688727">
                <a:moveTo>
                  <a:pt x="0" y="0"/>
                </a:moveTo>
                <a:lnTo>
                  <a:pt x="2688727" y="0"/>
                </a:lnTo>
                <a:lnTo>
                  <a:pt x="2688727" y="2016001"/>
                </a:lnTo>
                <a:lnTo>
                  <a:pt x="0" y="20160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84467" y="3832165"/>
            <a:ext cx="2765229" cy="2326249"/>
          </a:xfrm>
          <a:custGeom>
            <a:avLst/>
            <a:gdLst/>
            <a:ahLst/>
            <a:cxnLst/>
            <a:rect r="r" b="b" t="t" l="l"/>
            <a:pathLst>
              <a:path h="2326249" w="2765229">
                <a:moveTo>
                  <a:pt x="0" y="0"/>
                </a:moveTo>
                <a:lnTo>
                  <a:pt x="2765229" y="0"/>
                </a:lnTo>
                <a:lnTo>
                  <a:pt x="2765229" y="2326249"/>
                </a:lnTo>
                <a:lnTo>
                  <a:pt x="0" y="23262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484467" y="6739439"/>
            <a:ext cx="2765229" cy="2312423"/>
          </a:xfrm>
          <a:custGeom>
            <a:avLst/>
            <a:gdLst/>
            <a:ahLst/>
            <a:cxnLst/>
            <a:rect r="r" b="b" t="t" l="l"/>
            <a:pathLst>
              <a:path h="2312423" w="2765229">
                <a:moveTo>
                  <a:pt x="0" y="0"/>
                </a:moveTo>
                <a:lnTo>
                  <a:pt x="2765229" y="0"/>
                </a:lnTo>
                <a:lnTo>
                  <a:pt x="2765229" y="2312423"/>
                </a:lnTo>
                <a:lnTo>
                  <a:pt x="0" y="23124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064236" y="1912437"/>
            <a:ext cx="1529189" cy="1529189"/>
          </a:xfrm>
          <a:custGeom>
            <a:avLst/>
            <a:gdLst/>
            <a:ahLst/>
            <a:cxnLst/>
            <a:rect r="r" b="b" t="t" l="l"/>
            <a:pathLst>
              <a:path h="1529189" w="1529189">
                <a:moveTo>
                  <a:pt x="0" y="0"/>
                </a:moveTo>
                <a:lnTo>
                  <a:pt x="1529189" y="0"/>
                </a:lnTo>
                <a:lnTo>
                  <a:pt x="1529189" y="1529190"/>
                </a:lnTo>
                <a:lnTo>
                  <a:pt x="0" y="15291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452317" y="3828773"/>
            <a:ext cx="7829740" cy="3496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b="true" sz="219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Goal 1: </a:t>
            </a: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Examine financial barriers to nutrition access in rural Tennessee.</a:t>
            </a:r>
          </a:p>
          <a:p>
            <a:pPr algn="l">
              <a:lnSpc>
                <a:spcPts val="3079"/>
              </a:lnSpc>
            </a:pP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b="true" sz="219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Goal 2:</a:t>
            </a: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Analyze the effectiveness of current interventions and policies.</a:t>
            </a:r>
          </a:p>
          <a:p>
            <a:pPr algn="l">
              <a:lnSpc>
                <a:spcPts val="3079"/>
              </a:lnSpc>
            </a:pP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b="true" sz="219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Goal 3: </a:t>
            </a: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Propose potential financial strategies for improvement.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8452317" y="2473837"/>
            <a:ext cx="8025121" cy="57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680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OBJECTIVES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604712" y="2012093"/>
            <a:ext cx="7358635" cy="6262814"/>
          </a:xfrm>
          <a:custGeom>
            <a:avLst/>
            <a:gdLst/>
            <a:ahLst/>
            <a:cxnLst/>
            <a:rect r="r" b="b" t="t" l="l"/>
            <a:pathLst>
              <a:path h="6262814" w="7358635">
                <a:moveTo>
                  <a:pt x="0" y="0"/>
                </a:moveTo>
                <a:lnTo>
                  <a:pt x="7358635" y="0"/>
                </a:lnTo>
                <a:lnTo>
                  <a:pt x="7358635" y="6262814"/>
                </a:lnTo>
                <a:lnTo>
                  <a:pt x="0" y="62628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490" t="0" r="-1649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82285" y="3766502"/>
            <a:ext cx="7829740" cy="3496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Economic Snapshot: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Tennessee median household income: ~$67,600.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National median household income: ~$77,700.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Tennessee poverty rate: 14% vs. national 12.5%.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Cost of a Healthy Diet: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World Bank reports 2.5% of Americans can't afford a healthy diet costing $2.63/day.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582285" y="2473837"/>
            <a:ext cx="8025121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spc="63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CONTEXT &amp; BACKGROUND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604712" y="2012093"/>
            <a:ext cx="7358635" cy="6262814"/>
          </a:xfrm>
          <a:custGeom>
            <a:avLst/>
            <a:gdLst/>
            <a:ahLst/>
            <a:cxnLst/>
            <a:rect r="r" b="b" t="t" l="l"/>
            <a:pathLst>
              <a:path h="6262814" w="7358635">
                <a:moveTo>
                  <a:pt x="0" y="0"/>
                </a:moveTo>
                <a:lnTo>
                  <a:pt x="7358635" y="0"/>
                </a:lnTo>
                <a:lnTo>
                  <a:pt x="7358635" y="6262814"/>
                </a:lnTo>
                <a:lnTo>
                  <a:pt x="0" y="62628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871" t="0" r="-13871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82285" y="3766502"/>
            <a:ext cx="7829740" cy="3887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Higher Cost of Healthy Foods: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Limited competition and higher prices in rural stores.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Affordability vs. Processed Foods: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Cheaper, calorie-dense foods are more accessible.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Transportation Costs: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Increased cost of delivering fresh food to rural areas.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582285" y="2473837"/>
            <a:ext cx="8025121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spc="63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FINANCIAL BARRIERS IN RURAL AREAS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35551" y="1028700"/>
            <a:ext cx="15816898" cy="8229600"/>
            <a:chOff x="0" y="0"/>
            <a:chExt cx="4165767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165767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65767">
                  <a:moveTo>
                    <a:pt x="0" y="0"/>
                  </a:moveTo>
                  <a:lnTo>
                    <a:pt x="4165767" y="0"/>
                  </a:lnTo>
                  <a:lnTo>
                    <a:pt x="416576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165767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0">
            <a:off x="12526498" y="478521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57514" y="1820841"/>
            <a:ext cx="14772973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LOW INCOME AND ECONOMIC CONSTRAINTS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57514" y="3080684"/>
            <a:ext cx="10538036" cy="2773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2656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Impact on Food Budgets:</a:t>
            </a:r>
          </a:p>
          <a:p>
            <a:pPr algn="l" marL="573611" indent="-286806" lvl="1">
              <a:lnSpc>
                <a:spcPts val="3719"/>
              </a:lnSpc>
              <a:buFont typeface="Arial"/>
              <a:buChar char="•"/>
            </a:pPr>
            <a:r>
              <a:rPr lang="en-US" sz="2656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Low-income households prioritize calories over nutrition.</a:t>
            </a:r>
          </a:p>
          <a:p>
            <a:pPr algn="l">
              <a:lnSpc>
                <a:spcPts val="3719"/>
              </a:lnSpc>
            </a:pPr>
            <a:r>
              <a:rPr lang="en-US" sz="2656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Economic Pressures on Farmers:</a:t>
            </a:r>
          </a:p>
          <a:p>
            <a:pPr algn="l" marL="573611" indent="-286806" lvl="1">
              <a:lnSpc>
                <a:spcPts val="3719"/>
              </a:lnSpc>
              <a:buFont typeface="Arial"/>
              <a:buChar char="•"/>
            </a:pPr>
            <a:r>
              <a:rPr lang="en-US" sz="2656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Upfront costs with delayed income until harvest.</a:t>
            </a:r>
          </a:p>
          <a:p>
            <a:pPr algn="l">
              <a:lnSpc>
                <a:spcPts val="3719"/>
              </a:lnSpc>
            </a:pPr>
            <a:r>
              <a:rPr lang="en-US" sz="2656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Challenges with Government Assistance:</a:t>
            </a:r>
          </a:p>
          <a:p>
            <a:pPr algn="l" marL="573611" indent="-286806" lvl="1">
              <a:lnSpc>
                <a:spcPts val="3719"/>
              </a:lnSpc>
              <a:buFont typeface="Arial"/>
              <a:buChar char="•"/>
            </a:pPr>
            <a:r>
              <a:rPr lang="en-US" sz="2656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SNAP and WIC benefits may not cover higher rural food costs.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898732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42120" y="2129798"/>
            <a:ext cx="7094896" cy="6027404"/>
          </a:xfrm>
          <a:custGeom>
            <a:avLst/>
            <a:gdLst/>
            <a:ahLst/>
            <a:cxnLst/>
            <a:rect r="r" b="b" t="t" l="l"/>
            <a:pathLst>
              <a:path h="6027404" w="7094896">
                <a:moveTo>
                  <a:pt x="0" y="0"/>
                </a:moveTo>
                <a:lnTo>
                  <a:pt x="7094896" y="0"/>
                </a:lnTo>
                <a:lnTo>
                  <a:pt x="7094896" y="6027404"/>
                </a:lnTo>
                <a:lnTo>
                  <a:pt x="0" y="60274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831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452317" y="4092790"/>
            <a:ext cx="7829740" cy="3253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9" indent="-237490" lvl="1">
              <a:lnSpc>
                <a:spcPts val="439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Limited Reach in Rural Areas:</a:t>
            </a:r>
          </a:p>
          <a:p>
            <a:pPr algn="l" marL="949959" indent="-316653" lvl="2">
              <a:lnSpc>
                <a:spcPts val="439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Few retailers accepting EBT cards.</a:t>
            </a:r>
          </a:p>
          <a:p>
            <a:pPr algn="l" marL="474979" indent="-237490" lvl="1">
              <a:lnSpc>
                <a:spcPts val="439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Strain on Food Banks:</a:t>
            </a:r>
          </a:p>
          <a:p>
            <a:pPr algn="l" marL="949959" indent="-316653" lvl="2">
              <a:lnSpc>
                <a:spcPts val="439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Financial and resource limitations.</a:t>
            </a:r>
          </a:p>
          <a:p>
            <a:pPr algn="l" marL="474979" indent="-237490" lvl="1">
              <a:lnSpc>
                <a:spcPts val="439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Lack of Food Banks: </a:t>
            </a:r>
          </a:p>
          <a:p>
            <a:pPr algn="l" marL="949959" indent="-316653" lvl="2">
              <a:lnSpc>
                <a:spcPts val="439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Many rural areas lack access entirely.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452317" y="2273812"/>
            <a:ext cx="8025121" cy="1170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680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ROLE OF FOOD ASSISTANCE PROGRAMS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4120" y="531495"/>
            <a:ext cx="6448365" cy="9191061"/>
            <a:chOff x="0" y="0"/>
            <a:chExt cx="1698335" cy="24206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98335" cy="2420691"/>
            </a:xfrm>
            <a:custGeom>
              <a:avLst/>
              <a:gdLst/>
              <a:ahLst/>
              <a:cxnLst/>
              <a:rect r="r" b="b" t="t" l="l"/>
              <a:pathLst>
                <a:path h="2420691" w="1698335">
                  <a:moveTo>
                    <a:pt x="0" y="0"/>
                  </a:moveTo>
                  <a:lnTo>
                    <a:pt x="1698335" y="0"/>
                  </a:lnTo>
                  <a:lnTo>
                    <a:pt x="1698335" y="2420691"/>
                  </a:lnTo>
                  <a:lnTo>
                    <a:pt x="0" y="2420691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698335" cy="24683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90816" y="1330325"/>
            <a:ext cx="5224007" cy="7805065"/>
            <a:chOff x="0" y="0"/>
            <a:chExt cx="6965342" cy="10406753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18769" t="0" r="41155" b="0"/>
            <a:stretch>
              <a:fillRect/>
            </a:stretch>
          </p:blipFill>
          <p:spPr>
            <a:xfrm flipH="false" flipV="false">
              <a:off x="0" y="0"/>
              <a:ext cx="6965342" cy="10406753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7772204" y="2020865"/>
            <a:ext cx="9273505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IMPACT ON PUBLIC HEALTH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772204" y="3173847"/>
            <a:ext cx="8520062" cy="4457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15"/>
              </a:lnSpc>
            </a:pPr>
          </a:p>
          <a:p>
            <a:pPr algn="l" marL="720992" indent="-360496" lvl="1">
              <a:lnSpc>
                <a:spcPts val="4675"/>
              </a:lnSpc>
              <a:buFont typeface="Arial"/>
              <a:buChar char="•"/>
            </a:pPr>
            <a:r>
              <a:rPr lang="en-US" sz="333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Health Outcomes:</a:t>
            </a:r>
          </a:p>
          <a:p>
            <a:pPr algn="l" marL="1441984" indent="-480661" lvl="2">
              <a:lnSpc>
                <a:spcPts val="4675"/>
              </a:lnSpc>
              <a:buFont typeface="Arial"/>
              <a:buChar char="⚬"/>
            </a:pPr>
            <a:r>
              <a:rPr lang="en-US" sz="333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Higher rates of obesity, diabetes due to poor nutrition.</a:t>
            </a:r>
          </a:p>
          <a:p>
            <a:pPr algn="l" marL="720992" indent="-360496" lvl="1">
              <a:lnSpc>
                <a:spcPts val="4675"/>
              </a:lnSpc>
              <a:buFont typeface="Arial"/>
              <a:buChar char="•"/>
            </a:pPr>
            <a:r>
              <a:rPr lang="en-US" sz="333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Long-Term Consequences:</a:t>
            </a:r>
          </a:p>
          <a:p>
            <a:pPr algn="l" marL="1441984" indent="-480661" lvl="2">
              <a:lnSpc>
                <a:spcPts val="4675"/>
              </a:lnSpc>
              <a:buFont typeface="Arial"/>
              <a:buChar char="⚬"/>
            </a:pPr>
            <a:r>
              <a:rPr lang="en-US" sz="333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Increased healthcare costs.</a:t>
            </a:r>
          </a:p>
          <a:p>
            <a:pPr algn="l" marL="720992" indent="-360496" lvl="1">
              <a:lnSpc>
                <a:spcPts val="4675"/>
              </a:lnSpc>
              <a:buFont typeface="Arial"/>
              <a:buChar char="•"/>
            </a:pPr>
            <a:r>
              <a:rPr lang="en-US" sz="333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Economic productivity losses.</a:t>
            </a:r>
          </a:p>
          <a:p>
            <a:pPr algn="l" marL="1441984" indent="-480661" lvl="2">
              <a:lnSpc>
                <a:spcPts val="4675"/>
              </a:lnSpc>
              <a:buFont typeface="Arial"/>
              <a:buChar char="⚬"/>
            </a:pPr>
            <a:r>
              <a:rPr lang="en-US" sz="333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Cycle of economic disadvantage.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19248" y="1418473"/>
            <a:ext cx="6448365" cy="7739629"/>
            <a:chOff x="0" y="0"/>
            <a:chExt cx="1698335" cy="203842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98335" cy="2038421"/>
            </a:xfrm>
            <a:custGeom>
              <a:avLst/>
              <a:gdLst/>
              <a:ahLst/>
              <a:cxnLst/>
              <a:rect r="r" b="b" t="t" l="l"/>
              <a:pathLst>
                <a:path h="2038421" w="1698335">
                  <a:moveTo>
                    <a:pt x="0" y="0"/>
                  </a:moveTo>
                  <a:lnTo>
                    <a:pt x="1698335" y="0"/>
                  </a:lnTo>
                  <a:lnTo>
                    <a:pt x="1698335" y="2038421"/>
                  </a:lnTo>
                  <a:lnTo>
                    <a:pt x="0" y="2038421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698335" cy="20860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480730" y="2215987"/>
            <a:ext cx="4325401" cy="5855027"/>
          </a:xfrm>
          <a:custGeom>
            <a:avLst/>
            <a:gdLst/>
            <a:ahLst/>
            <a:cxnLst/>
            <a:rect r="r" b="b" t="t" l="l"/>
            <a:pathLst>
              <a:path h="5855027" w="4325401">
                <a:moveTo>
                  <a:pt x="0" y="0"/>
                </a:moveTo>
                <a:lnTo>
                  <a:pt x="4325401" y="0"/>
                </a:lnTo>
                <a:lnTo>
                  <a:pt x="4325401" y="5855026"/>
                </a:lnTo>
                <a:lnTo>
                  <a:pt x="0" y="58550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452317" y="4048002"/>
            <a:ext cx="9437981" cy="316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Federal Programs: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SNAP and WIC serving over 986,000 families.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School Programs: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Title 1 schools providing summer meals and weekend food bags.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Limitations: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Limited access to full-service grocery stores.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Reliance on processed foods.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452317" y="1810262"/>
            <a:ext cx="9273505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CURRENT SUPPORT STRUCTURES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500692" y="1028700"/>
            <a:ext cx="7141942" cy="5263225"/>
          </a:xfrm>
          <a:custGeom>
            <a:avLst/>
            <a:gdLst/>
            <a:ahLst/>
            <a:cxnLst/>
            <a:rect r="r" b="b" t="t" l="l"/>
            <a:pathLst>
              <a:path h="5263225" w="7141942">
                <a:moveTo>
                  <a:pt x="0" y="0"/>
                </a:moveTo>
                <a:lnTo>
                  <a:pt x="7141942" y="0"/>
                </a:lnTo>
                <a:lnTo>
                  <a:pt x="7141942" y="5263225"/>
                </a:lnTo>
                <a:lnTo>
                  <a:pt x="0" y="5263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68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906765" y="6616304"/>
            <a:ext cx="6850334" cy="2434867"/>
          </a:xfrm>
          <a:custGeom>
            <a:avLst/>
            <a:gdLst/>
            <a:ahLst/>
            <a:cxnLst/>
            <a:rect r="r" b="b" t="t" l="l"/>
            <a:pathLst>
              <a:path h="2434867" w="6850334">
                <a:moveTo>
                  <a:pt x="0" y="0"/>
                </a:moveTo>
                <a:lnTo>
                  <a:pt x="6850334" y="0"/>
                </a:lnTo>
                <a:lnTo>
                  <a:pt x="6850334" y="2434867"/>
                </a:lnTo>
                <a:lnTo>
                  <a:pt x="0" y="24348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82285" y="3766502"/>
            <a:ext cx="7829740" cy="310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Produce Prescription Programs: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Example: Appalachian Farmacy.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Vouchers for fresh produce linked to health care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Double Up Food Bucks:</a:t>
            </a:r>
          </a:p>
          <a:p>
            <a:pPr algn="l" marL="949959" indent="-316653" lvl="2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Doubles SNAP benefits at farmers' markets.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582285" y="2473837"/>
            <a:ext cx="8025121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spc="63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INNOVATIVE PROGRAMS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750759" y="2739626"/>
            <a:ext cx="5360792" cy="5695396"/>
          </a:xfrm>
          <a:custGeom>
            <a:avLst/>
            <a:gdLst/>
            <a:ahLst/>
            <a:cxnLst/>
            <a:rect r="r" b="b" t="t" l="l"/>
            <a:pathLst>
              <a:path h="5695396" w="5360792">
                <a:moveTo>
                  <a:pt x="0" y="0"/>
                </a:moveTo>
                <a:lnTo>
                  <a:pt x="5360792" y="0"/>
                </a:lnTo>
                <a:lnTo>
                  <a:pt x="5360792" y="5695397"/>
                </a:lnTo>
                <a:lnTo>
                  <a:pt x="0" y="56953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82285" y="3766502"/>
            <a:ext cx="7829740" cy="4668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Effectiveness: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Essential support but limited by reach and funding.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Challenges: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Sustainability issues.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Dependence on grants.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Success Stories: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Positive impacts where programs are implemented.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82285" y="2473837"/>
            <a:ext cx="8025121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spc="63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EVALUATION OF CURRENT INTERVENTIONS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641944" y="2110408"/>
            <a:ext cx="10871798" cy="8637409"/>
            <a:chOff x="0" y="0"/>
            <a:chExt cx="2863354" cy="227487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63354" cy="2274873"/>
            </a:xfrm>
            <a:custGeom>
              <a:avLst/>
              <a:gdLst/>
              <a:ahLst/>
              <a:cxnLst/>
              <a:rect r="r" b="b" t="t" l="l"/>
              <a:pathLst>
                <a:path h="2274873" w="2863354">
                  <a:moveTo>
                    <a:pt x="0" y="0"/>
                  </a:moveTo>
                  <a:lnTo>
                    <a:pt x="2863354" y="0"/>
                  </a:lnTo>
                  <a:lnTo>
                    <a:pt x="2863354" y="2274873"/>
                  </a:lnTo>
                  <a:lnTo>
                    <a:pt x="0" y="2274873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863354" cy="23224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144000" y="7009432"/>
            <a:ext cx="3330562" cy="2997867"/>
          </a:xfrm>
          <a:custGeom>
            <a:avLst/>
            <a:gdLst/>
            <a:ahLst/>
            <a:cxnLst/>
            <a:rect r="r" b="b" t="t" l="l"/>
            <a:pathLst>
              <a:path h="2997867" w="3330562">
                <a:moveTo>
                  <a:pt x="0" y="0"/>
                </a:moveTo>
                <a:lnTo>
                  <a:pt x="3330562" y="0"/>
                </a:lnTo>
                <a:lnTo>
                  <a:pt x="3330562" y="2997867"/>
                </a:lnTo>
                <a:lnTo>
                  <a:pt x="0" y="2997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699551" y="3539773"/>
            <a:ext cx="3559749" cy="2264891"/>
          </a:xfrm>
          <a:custGeom>
            <a:avLst/>
            <a:gdLst/>
            <a:ahLst/>
            <a:cxnLst/>
            <a:rect r="r" b="b" t="t" l="l"/>
            <a:pathLst>
              <a:path h="2264891" w="3559749">
                <a:moveTo>
                  <a:pt x="0" y="0"/>
                </a:moveTo>
                <a:lnTo>
                  <a:pt x="3559749" y="0"/>
                </a:lnTo>
                <a:lnTo>
                  <a:pt x="3559749" y="2264890"/>
                </a:lnTo>
                <a:lnTo>
                  <a:pt x="0" y="22648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44000" y="3183627"/>
            <a:ext cx="2978978" cy="2978978"/>
          </a:xfrm>
          <a:custGeom>
            <a:avLst/>
            <a:gdLst/>
            <a:ahLst/>
            <a:cxnLst/>
            <a:rect r="r" b="b" t="t" l="l"/>
            <a:pathLst>
              <a:path h="2978978" w="2978978">
                <a:moveTo>
                  <a:pt x="0" y="0"/>
                </a:moveTo>
                <a:lnTo>
                  <a:pt x="2978978" y="0"/>
                </a:lnTo>
                <a:lnTo>
                  <a:pt x="2978978" y="2978978"/>
                </a:lnTo>
                <a:lnTo>
                  <a:pt x="0" y="29789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147339" y="7179609"/>
            <a:ext cx="2664173" cy="2657513"/>
          </a:xfrm>
          <a:custGeom>
            <a:avLst/>
            <a:gdLst/>
            <a:ahLst/>
            <a:cxnLst/>
            <a:rect r="r" b="b" t="t" l="l"/>
            <a:pathLst>
              <a:path h="2657513" w="2664173">
                <a:moveTo>
                  <a:pt x="0" y="0"/>
                </a:moveTo>
                <a:lnTo>
                  <a:pt x="2664173" y="0"/>
                </a:lnTo>
                <a:lnTo>
                  <a:pt x="2664173" y="2657513"/>
                </a:lnTo>
                <a:lnTo>
                  <a:pt x="0" y="26575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962025"/>
            <a:ext cx="11274459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POTENTIAL FINANCIAL STRATEGIES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767485"/>
            <a:ext cx="6360709" cy="4225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Government Initiatives:</a:t>
            </a:r>
          </a:p>
          <a:p>
            <a:pPr algn="l" marL="863601" indent="-287867" lvl="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Expand SNAP and WIC benefits.</a:t>
            </a:r>
          </a:p>
          <a:p>
            <a:pPr algn="l" marL="863601" indent="-287867" lvl="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Tax incentives for rural grocery stores and markets.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Public-Private Partnerships:</a:t>
            </a:r>
          </a:p>
          <a:p>
            <a:pPr algn="l" marL="863601" indent="-287867" lvl="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Collaborations to fund food access initiatives.</a:t>
            </a:r>
          </a:p>
          <a:p>
            <a:pPr algn="l" marL="863601" indent="-287867" lvl="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Microloans/grants for local farmers.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Innovative Financial Models:</a:t>
            </a:r>
          </a:p>
          <a:p>
            <a:pPr algn="l" marL="863601" indent="-287867" lvl="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Mobile grocery stores.</a:t>
            </a:r>
          </a:p>
          <a:p>
            <a:pPr algn="l" marL="863601" indent="-287867" lvl="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Community-Supported Agriculture (CSA).</a:t>
            </a:r>
          </a:p>
          <a:p>
            <a:pPr algn="l" marL="863601" indent="-287867" lvl="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Cooperative Food Hubs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142517" y="3073705"/>
            <a:ext cx="5116783" cy="5027240"/>
          </a:xfrm>
          <a:custGeom>
            <a:avLst/>
            <a:gdLst/>
            <a:ahLst/>
            <a:cxnLst/>
            <a:rect r="r" b="b" t="t" l="l"/>
            <a:pathLst>
              <a:path h="5027240" w="5116783">
                <a:moveTo>
                  <a:pt x="0" y="0"/>
                </a:moveTo>
                <a:lnTo>
                  <a:pt x="5116783" y="0"/>
                </a:lnTo>
                <a:lnTo>
                  <a:pt x="5116783" y="5027239"/>
                </a:lnTo>
                <a:lnTo>
                  <a:pt x="0" y="50272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82285" y="4015064"/>
            <a:ext cx="7829740" cy="310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Budgeting for Healthy Food: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Programs teaching financial management.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Financial Literacy: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Empowering better purchasing decisions.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Community Workshops: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Cooking, meal planning, shopping smart.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82285" y="2473837"/>
            <a:ext cx="8025121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spc="63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FINANCIAL EDUCATION AND EMPOWERMENT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9153717" cy="8229600"/>
            <a:chOff x="0" y="0"/>
            <a:chExt cx="241085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0856" cy="2167467"/>
            </a:xfrm>
            <a:custGeom>
              <a:avLst/>
              <a:gdLst/>
              <a:ahLst/>
              <a:cxnLst/>
              <a:rect r="r" b="b" t="t" l="l"/>
              <a:pathLst>
                <a:path h="2167467" w="2410856">
                  <a:moveTo>
                    <a:pt x="0" y="0"/>
                  </a:moveTo>
                  <a:lnTo>
                    <a:pt x="2410856" y="0"/>
                  </a:lnTo>
                  <a:lnTo>
                    <a:pt x="241085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085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558365" y="1800116"/>
            <a:ext cx="7357568" cy="6831990"/>
          </a:xfrm>
          <a:custGeom>
            <a:avLst/>
            <a:gdLst/>
            <a:ahLst/>
            <a:cxnLst/>
            <a:rect r="r" b="b" t="t" l="l"/>
            <a:pathLst>
              <a:path h="6831990" w="7357568">
                <a:moveTo>
                  <a:pt x="0" y="0"/>
                </a:moveTo>
                <a:lnTo>
                  <a:pt x="7357567" y="0"/>
                </a:lnTo>
                <a:lnTo>
                  <a:pt x="7357567" y="6831990"/>
                </a:lnTo>
                <a:lnTo>
                  <a:pt x="0" y="68319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817" t="0" r="-19817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82285" y="3432424"/>
            <a:ext cx="7829740" cy="4668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Summary of Findings: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Financial barriers significantly impact food access.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Need for Innovation: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Importance of policy reform and new financial models.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Collaboration: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Cross-sector efforts essential for sustainable solutions.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Recommendations: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Invest in long-term strategies.</a:t>
            </a:r>
          </a:p>
          <a:p>
            <a:pPr algn="l" marL="474979" indent="-237490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Further research on sustainable economic models.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82285" y="2473837"/>
            <a:ext cx="8025121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spc="63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CONCLUSION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08150"/>
            <a:ext cx="18288000" cy="10671093"/>
          </a:xfrm>
          <a:custGeom>
            <a:avLst/>
            <a:gdLst/>
            <a:ahLst/>
            <a:cxnLst/>
            <a:rect r="r" b="b" t="t" l="l"/>
            <a:pathLst>
              <a:path h="10671093" w="18288000">
                <a:moveTo>
                  <a:pt x="0" y="0"/>
                </a:moveTo>
                <a:lnTo>
                  <a:pt x="18288000" y="0"/>
                </a:lnTo>
                <a:lnTo>
                  <a:pt x="18288000" y="10671093"/>
                </a:lnTo>
                <a:lnTo>
                  <a:pt x="0" y="10671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572" r="0" b="-4604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36778" y="427507"/>
            <a:ext cx="17514642" cy="9632383"/>
            <a:chOff x="0" y="0"/>
            <a:chExt cx="4612910" cy="25369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612910" cy="2536924"/>
            </a:xfrm>
            <a:custGeom>
              <a:avLst/>
              <a:gdLst/>
              <a:ahLst/>
              <a:cxnLst/>
              <a:rect r="r" b="b" t="t" l="l"/>
              <a:pathLst>
                <a:path h="2536924" w="4612910">
                  <a:moveTo>
                    <a:pt x="0" y="0"/>
                  </a:moveTo>
                  <a:lnTo>
                    <a:pt x="4612910" y="0"/>
                  </a:lnTo>
                  <a:lnTo>
                    <a:pt x="4612910" y="2536924"/>
                  </a:lnTo>
                  <a:lnTo>
                    <a:pt x="0" y="2536924"/>
                  </a:lnTo>
                  <a:close/>
                </a:path>
              </a:pathLst>
            </a:custGeom>
            <a:solidFill>
              <a:srgbClr val="F1EDE9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612910" cy="25845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8030118" y="4175750"/>
            <a:ext cx="2671011" cy="4114800"/>
          </a:xfrm>
          <a:custGeom>
            <a:avLst/>
            <a:gdLst/>
            <a:ahLst/>
            <a:cxnLst/>
            <a:rect r="r" b="b" t="t" l="l"/>
            <a:pathLst>
              <a:path h="4114800" w="2671011">
                <a:moveTo>
                  <a:pt x="0" y="0"/>
                </a:moveTo>
                <a:lnTo>
                  <a:pt x="2671011" y="0"/>
                </a:lnTo>
                <a:lnTo>
                  <a:pt x="26710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34331" y="1584339"/>
            <a:ext cx="15419338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spc="143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DAGYcwoCQUY</dc:identifier>
  <dcterms:modified xsi:type="dcterms:W3CDTF">2011-08-01T06:04:30Z</dcterms:modified>
  <cp:revision>1</cp:revision>
  <dc:title>Caroline_Barnes_FinalPresentation</dc:title>
</cp:coreProperties>
</file>